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9144000" cx="685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juh4NT9A85GS0C2YrPmlunP7BXh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Jesse McNichol"/>
  <p:cmAuthor clrIdx="1" id="1" initials="" lastIdx="2" name="Jl Weissm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792C53C-6259-4F43-9DFC-BAE8B2C91A04}">
  <a:tblStyle styleId="{E792C53C-6259-4F43-9DFC-BAE8B2C91A0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customschemas.google.com/relationships/presentationmetadata" Target="meta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4-13T22:33:42.400">
    <p:pos x="288" y="144"/>
    <p:text>I think overall it looks good, but some background for the teacher about why this is an important activity would make it perfect!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BB8a5o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2-04-11T21:27:50.879">
    <p:pos x="109" y="819"/>
    <p:text>Speculate on the overall health of a tide pool habitat on the basis of ....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X-pRZj0"/>
      </p:ext>
    </p:extLst>
  </p:cm>
  <p:cm authorId="1" idx="2" dt="2022-04-11T21:27:23.359">
    <p:pos x="109" y="919"/>
    <p:text>According to the materials Jesse sent we shouldn't use "understand" - I think the others are great (very specific)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X-pRZjw"/>
      </p:ext>
    </p:extLst>
  </p:cm>
  <p:cm authorId="0" idx="2" dt="2022-04-13T21:30:54.951">
    <p:pos x="297" y="306"/>
    <p:text>Text size not consistent from my end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Xf4Uqm8"/>
      </p:ext>
    </p:extLst>
  </p:cm>
  <p:cm authorId="0" idx="3" dt="2022-04-13T21:31:31.038">
    <p:pos x="109" y="1019"/>
    <p:text>Is there somewhere you have a brief intro for students/teachers?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Xf4UqnA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ctrTitle"/>
          </p:nvPr>
        </p:nvSpPr>
        <p:spPr>
          <a:xfrm>
            <a:off x="514350" y="1496484"/>
            <a:ext cx="5829300" cy="31834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" type="subTitle"/>
          </p:nvPr>
        </p:nvSpPr>
        <p:spPr>
          <a:xfrm>
            <a:off x="857250" y="4802717"/>
            <a:ext cx="5143500" cy="2207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12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528108" y="2377546"/>
            <a:ext cx="5801784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1772577" y="3622015"/>
            <a:ext cx="7749117" cy="1478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-1227798" y="2186121"/>
            <a:ext cx="7749117" cy="4350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type="title"/>
          </p:nvPr>
        </p:nvSpPr>
        <p:spPr>
          <a:xfrm>
            <a:off x="467916" y="2279653"/>
            <a:ext cx="5915025" cy="38036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467916" y="6119286"/>
            <a:ext cx="5915025" cy="2000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4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471488" y="2434167"/>
            <a:ext cx="2914650" cy="5801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2" type="body"/>
          </p:nvPr>
        </p:nvSpPr>
        <p:spPr>
          <a:xfrm>
            <a:off x="3471863" y="2434167"/>
            <a:ext cx="2914650" cy="5801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>
            <p:ph type="title"/>
          </p:nvPr>
        </p:nvSpPr>
        <p:spPr>
          <a:xfrm>
            <a:off x="472381" y="486836"/>
            <a:ext cx="5915025" cy="1767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" type="body"/>
          </p:nvPr>
        </p:nvSpPr>
        <p:spPr>
          <a:xfrm>
            <a:off x="472381" y="2241551"/>
            <a:ext cx="2901255" cy="10985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472381" y="3340100"/>
            <a:ext cx="2901255" cy="4912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3" type="body"/>
          </p:nvPr>
        </p:nvSpPr>
        <p:spPr>
          <a:xfrm>
            <a:off x="3471863" y="2241551"/>
            <a:ext cx="2915543" cy="10985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16"/>
          <p:cNvSpPr txBox="1"/>
          <p:nvPr>
            <p:ph idx="4" type="body"/>
          </p:nvPr>
        </p:nvSpPr>
        <p:spPr>
          <a:xfrm>
            <a:off x="3471863" y="3340100"/>
            <a:ext cx="2915543" cy="4912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72381" y="609600"/>
            <a:ext cx="2211884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2915543" y="1316569"/>
            <a:ext cx="3471863" cy="6498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72381" y="2743200"/>
            <a:ext cx="2211884" cy="5082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472381" y="609600"/>
            <a:ext cx="2211884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2915543" y="1316569"/>
            <a:ext cx="3471863" cy="6498167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472381" y="2743200"/>
            <a:ext cx="2211884" cy="5082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hyperlink" Target="https://www.exploringnature.org/db/view/Biodiversity-of-a-Tide-Pool-Habitat-Inquiry-Activity" TargetMode="External"/><Relationship Id="rId5" Type="http://schemas.openxmlformats.org/officeDocument/2006/relationships/hyperlink" Target="https://www.youtube.com/watch?v=fk4-GTrBtJ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457200" y="229402"/>
            <a:ext cx="5943599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Teacher Guide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 3: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Tide pool biodiversity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(Activities for 5</a:t>
            </a:r>
            <a:r>
              <a:rPr b="0" baseline="30000" i="1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1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grade students)</a:t>
            </a:r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1535723" y="2541484"/>
            <a:ext cx="378655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Created by: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3892060" y="3053247"/>
            <a:ext cx="231943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Nicole Ratib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Suzana Leles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Trang Nguyen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1535723" y="2922091"/>
            <a:ext cx="218049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Brittany Bennett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Holland Elder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JL Weissman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Jesse McNichol</a:t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1535723" y="2505151"/>
            <a:ext cx="4032739" cy="181569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18835" r="0" t="0"/>
          <a:stretch/>
        </p:blipFill>
        <p:spPr>
          <a:xfrm>
            <a:off x="0" y="4584980"/>
            <a:ext cx="4697301" cy="458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5">
            <a:alphaModFix/>
          </a:blip>
          <a:srcRect b="0" l="0" r="4677" t="0"/>
          <a:stretch/>
        </p:blipFill>
        <p:spPr>
          <a:xfrm>
            <a:off x="3892060" y="4572000"/>
            <a:ext cx="296594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/>
          <p:nvPr/>
        </p:nvSpPr>
        <p:spPr>
          <a:xfrm>
            <a:off x="0" y="0"/>
            <a:ext cx="6858000" cy="9144000"/>
          </a:xfrm>
          <a:prstGeom prst="frame">
            <a:avLst>
              <a:gd fmla="val 1047" name="adj1"/>
            </a:avLst>
          </a:prstGeom>
          <a:solidFill>
            <a:schemeClr val="dk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"/>
          <p:cNvSpPr txBox="1"/>
          <p:nvPr/>
        </p:nvSpPr>
        <p:spPr>
          <a:xfrm>
            <a:off x="46813" y="67238"/>
            <a:ext cx="6771110" cy="553998"/>
          </a:xfrm>
          <a:prstGeom prst="rect">
            <a:avLst/>
          </a:prstGeom>
          <a:solidFill>
            <a:srgbClr val="D5DBE5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 2: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Human impacts on the tide pool diversity</a:t>
            </a:r>
            <a:endParaRPr/>
          </a:p>
        </p:txBody>
      </p:sp>
      <p:pic>
        <p:nvPicPr>
          <p:cNvPr id="194" name="Google Shape;194;p10"/>
          <p:cNvPicPr preferRelativeResize="0"/>
          <p:nvPr/>
        </p:nvPicPr>
        <p:blipFill rotWithShape="1">
          <a:blip r:embed="rId3">
            <a:alphaModFix/>
          </a:blip>
          <a:srcRect b="0" l="2899" r="2608" t="0"/>
          <a:stretch/>
        </p:blipFill>
        <p:spPr>
          <a:xfrm>
            <a:off x="130436" y="1398270"/>
            <a:ext cx="6597127" cy="726605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0"/>
          <p:cNvSpPr txBox="1"/>
          <p:nvPr/>
        </p:nvSpPr>
        <p:spPr>
          <a:xfrm>
            <a:off x="143899" y="795189"/>
            <a:ext cx="6596705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that you belong:	</a:t>
            </a:r>
            <a:r>
              <a:rPr b="1"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Beach-goers			Fishermen			City leaders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(draw a circle)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471488" y="486836"/>
            <a:ext cx="5915025" cy="813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Learning </a:t>
            </a:r>
            <a:r>
              <a:rPr b="1" lang="en-US" sz="2800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Objectives</a:t>
            </a:r>
            <a:endParaRPr/>
          </a:p>
        </p:txBody>
      </p:sp>
      <p:sp>
        <p:nvSpPr>
          <p:cNvPr id="96" name="Google Shape;96;p2"/>
          <p:cNvSpPr txBox="1"/>
          <p:nvPr>
            <p:ph idx="1" type="body"/>
          </p:nvPr>
        </p:nvSpPr>
        <p:spPr>
          <a:xfrm>
            <a:off x="173421" y="1301421"/>
            <a:ext cx="6629400" cy="65411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-US" sz="1000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Goals: </a:t>
            </a:r>
            <a:r>
              <a:rPr lang="en-US" sz="1000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Students will get experience calculating a simple biodiversity index using a tide pool as a sample habitat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Learning Objectives: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Upon completion of this activity, students will: 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Be able to define biodiversity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Understand </a:t>
            </a:r>
            <a:r>
              <a:rPr lang="en-US" sz="1000">
                <a:latin typeface="Arial"/>
                <a:ea typeface="Arial"/>
                <a:cs typeface="Arial"/>
                <a:sym typeface="Arial"/>
              </a:rPr>
              <a:t>why biodiversity is important to ecosystem health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Visually identify species found in a tide pool habitat (using simplified “Transect Sampling” approach)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Calculate tide zone habitat’s biodiversity level using a simple equation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Speculate on the overall health of a tide pool </a:t>
            </a:r>
            <a:r>
              <a:rPr lang="en-US" sz="1000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habitat</a:t>
            </a:r>
            <a:r>
              <a:rPr lang="en-US" sz="10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Overall steps: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For each habitat, students will examine 8 sub-sections of a tide pool habitat study site (as assigned). They will then: 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Use identification key to identify and record the species in each section of the study site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Count and record on the worksheet the number of each species in each section of the two study sites and how many sections they are found on each site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Calculate the total number of each species on the whole study site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Use this information to calculate a basic biodiversity index for the tide pool habitat using worksheet provided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Speculate on the overall health of the two tide pool study areas</a:t>
            </a:r>
            <a:endParaRPr/>
          </a:p>
          <a:p>
            <a:pPr indent="-1079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Source material: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Biodiversity of a tide pool habitat </a:t>
            </a: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https://www.exploringnature.org/db/view/Biodiversity-of-a-Tide-Pool-Habitat-Inquiry-Activity</a:t>
            </a:r>
            <a:r>
              <a:rPr lang="en-US" sz="10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Helpful video about tide pools: </a:t>
            </a: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https://www.youtube.com/watch?v=fk4-GTrBtJY</a:t>
            </a:r>
            <a:r>
              <a:rPr lang="en-US" sz="10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Students will need: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1 ruler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1 pencil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A tide pool organism key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Printed worksheets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2 images of 2 study sites</a:t>
            </a:r>
            <a:endParaRPr/>
          </a:p>
          <a:p>
            <a:pPr indent="-1079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b="1"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3"/>
          <p:cNvCxnSpPr/>
          <p:nvPr/>
        </p:nvCxnSpPr>
        <p:spPr>
          <a:xfrm>
            <a:off x="46813" y="6529703"/>
            <a:ext cx="6788196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02" name="Google Shape;102;p3"/>
          <p:cNvCxnSpPr/>
          <p:nvPr/>
        </p:nvCxnSpPr>
        <p:spPr>
          <a:xfrm>
            <a:off x="34902" y="5157876"/>
            <a:ext cx="6788196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03" name="Google Shape;103;p3"/>
          <p:cNvCxnSpPr/>
          <p:nvPr/>
        </p:nvCxnSpPr>
        <p:spPr>
          <a:xfrm>
            <a:off x="69804" y="3771875"/>
            <a:ext cx="6788196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04" name="Google Shape;104;p3"/>
          <p:cNvCxnSpPr/>
          <p:nvPr/>
        </p:nvCxnSpPr>
        <p:spPr>
          <a:xfrm>
            <a:off x="11575" y="2396912"/>
            <a:ext cx="674736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05" name="Google Shape;105;p3"/>
          <p:cNvSpPr txBox="1"/>
          <p:nvPr/>
        </p:nvSpPr>
        <p:spPr>
          <a:xfrm>
            <a:off x="214640" y="704141"/>
            <a:ext cx="3761012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Food for thought: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Have you ever been to a marine tide pool before?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Can you guess how many types of living creatures you can find at a tide pool?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Do you know how scientists study the biodiversity of the tide pool?</a:t>
            </a:r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11575" y="51911"/>
            <a:ext cx="6858000" cy="553998"/>
          </a:xfrm>
          <a:prstGeom prst="rect">
            <a:avLst/>
          </a:prstGeom>
          <a:solidFill>
            <a:srgbClr val="D5FFF7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 1: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 tide pool biodiversity</a:t>
            </a:r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122872" y="3783168"/>
            <a:ext cx="3327483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2: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 the transect sampling lines to split Study Site B into 6 small equal-size grids (3 rows x 2 columns). Number each grid from 1 to 6</a:t>
            </a:r>
            <a:endParaRPr/>
          </a:p>
        </p:txBody>
      </p:sp>
      <p:sp>
        <p:nvSpPr>
          <p:cNvPr id="108" name="Google Shape;108;p3"/>
          <p:cNvSpPr/>
          <p:nvPr/>
        </p:nvSpPr>
        <p:spPr>
          <a:xfrm>
            <a:off x="0" y="0"/>
            <a:ext cx="6858000" cy="9144000"/>
          </a:xfrm>
          <a:prstGeom prst="frame">
            <a:avLst>
              <a:gd fmla="val 1047" name="adj1"/>
            </a:avLst>
          </a:prstGeom>
          <a:solidFill>
            <a:schemeClr val="dk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3829878" y="704141"/>
            <a:ext cx="27513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you will need:   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ruler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pencil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tide pool organism key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worksheet (next page)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images of 2 study sites</a:t>
            </a:r>
            <a:endParaRPr/>
          </a:p>
        </p:txBody>
      </p:sp>
      <p:sp>
        <p:nvSpPr>
          <p:cNvPr id="110" name="Google Shape;110;p3"/>
          <p:cNvSpPr txBox="1"/>
          <p:nvPr/>
        </p:nvSpPr>
        <p:spPr>
          <a:xfrm>
            <a:off x="122872" y="2413649"/>
            <a:ext cx="3263046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1: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with Study Site A. Use the tide pool organism key to identify the organisms and count the number of each organism you see. Fill in the numbers! </a:t>
            </a:r>
            <a:endParaRPr/>
          </a:p>
        </p:txBody>
      </p:sp>
      <p:sp>
        <p:nvSpPr>
          <p:cNvPr id="111" name="Google Shape;111;p3"/>
          <p:cNvSpPr txBox="1"/>
          <p:nvPr/>
        </p:nvSpPr>
        <p:spPr>
          <a:xfrm>
            <a:off x="103065" y="6588807"/>
            <a:ext cx="6674027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discuss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Which study site has more types of organisms?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Which study site has more total organisms (including organisms of the same type)?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As a result, which study site is more diverse? 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84913" y="5181814"/>
            <a:ext cx="3327482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3: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Identify, Count and Fill in the number of organisms you see in Study Site B to the worksheet</a:t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>
            <a:off x="191709" y="7681659"/>
            <a:ext cx="6474584" cy="132343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241080" y="7691767"/>
            <a:ext cx="660845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your final answers here (after filling the 2 worksheets)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This activity is self explanatory, and the teacher can ask one student to fill in one organism or one site at a time then take turn. </a:t>
            </a:r>
            <a:endParaRPr/>
          </a:p>
        </p:txBody>
      </p:sp>
      <p:pic>
        <p:nvPicPr>
          <p:cNvPr id="115" name="Google Shape;1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3705" y="3869749"/>
            <a:ext cx="1155225" cy="1204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3"/>
          <p:cNvCxnSpPr/>
          <p:nvPr/>
        </p:nvCxnSpPr>
        <p:spPr>
          <a:xfrm>
            <a:off x="3716380" y="4251496"/>
            <a:ext cx="190254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117" name="Google Shape;117;p3"/>
          <p:cNvCxnSpPr/>
          <p:nvPr/>
        </p:nvCxnSpPr>
        <p:spPr>
          <a:xfrm>
            <a:off x="3716380" y="4695443"/>
            <a:ext cx="190254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118" name="Google Shape;118;p3"/>
          <p:cNvCxnSpPr/>
          <p:nvPr/>
        </p:nvCxnSpPr>
        <p:spPr>
          <a:xfrm flipH="1">
            <a:off x="4844814" y="3766765"/>
            <a:ext cx="13252" cy="138692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lgDash"/>
            <a:miter lim="800000"/>
            <a:headEnd len="sm" w="sm" type="none"/>
            <a:tailEnd len="sm" w="sm" type="none"/>
          </a:ln>
        </p:spPr>
      </p:cxnSp>
      <p:pic>
        <p:nvPicPr>
          <p:cNvPr descr="Animated Pencil Clip Art Clipart - Cliparts and Others Art Inspiration -  ClipArt Best - ClipArt Best" id="119" name="Google Shape;11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9813" y="4251496"/>
            <a:ext cx="646656" cy="48499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"/>
          <p:cNvSpPr txBox="1"/>
          <p:nvPr/>
        </p:nvSpPr>
        <p:spPr>
          <a:xfrm>
            <a:off x="3909099" y="3846800"/>
            <a:ext cx="5585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5437549" y="3868218"/>
            <a:ext cx="5585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5463531" y="4754548"/>
            <a:ext cx="5585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40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3945632" y="4708623"/>
            <a:ext cx="5585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5477976" y="4317471"/>
            <a:ext cx="5585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3891778" y="4273958"/>
            <a:ext cx="5585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5">
            <a:alphaModFix/>
          </a:blip>
          <a:srcRect b="5332" l="1444" r="0" t="6399"/>
          <a:stretch/>
        </p:blipFill>
        <p:spPr>
          <a:xfrm>
            <a:off x="4353975" y="2504318"/>
            <a:ext cx="981677" cy="11372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hoji, crossword puzzle&#10;&#10;Description automatically generated" id="127" name="Google Shape;12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64271" y="5300500"/>
            <a:ext cx="2732198" cy="1130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/>
          <p:nvPr/>
        </p:nvSpPr>
        <p:spPr>
          <a:xfrm>
            <a:off x="11575" y="51911"/>
            <a:ext cx="6858000" cy="553998"/>
          </a:xfrm>
          <a:prstGeom prst="rect">
            <a:avLst/>
          </a:prstGeom>
          <a:solidFill>
            <a:srgbClr val="D5FFF7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 1: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 tide pool biodiversity</a:t>
            </a:r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0" y="0"/>
            <a:ext cx="6858000" cy="9144000"/>
          </a:xfrm>
          <a:prstGeom prst="frame">
            <a:avLst>
              <a:gd fmla="val 1047" name="adj1"/>
            </a:avLst>
          </a:prstGeom>
          <a:solidFill>
            <a:schemeClr val="dk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4"/>
          <p:cNvPicPr preferRelativeResize="0"/>
          <p:nvPr/>
        </p:nvPicPr>
        <p:blipFill rotWithShape="1">
          <a:blip r:embed="rId3">
            <a:alphaModFix/>
          </a:blip>
          <a:srcRect b="3742" l="5508" r="4995" t="3075"/>
          <a:stretch/>
        </p:blipFill>
        <p:spPr>
          <a:xfrm>
            <a:off x="374374" y="724080"/>
            <a:ext cx="6109252" cy="8225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11575" y="51911"/>
            <a:ext cx="6858000" cy="553998"/>
          </a:xfrm>
          <a:prstGeom prst="rect">
            <a:avLst/>
          </a:prstGeom>
          <a:solidFill>
            <a:srgbClr val="D5FFF7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 1: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 tide pool biodiversity</a:t>
            </a:r>
            <a:endParaRPr/>
          </a:p>
        </p:txBody>
      </p:sp>
      <p:sp>
        <p:nvSpPr>
          <p:cNvPr id="140" name="Google Shape;140;p5"/>
          <p:cNvSpPr/>
          <p:nvPr/>
        </p:nvSpPr>
        <p:spPr>
          <a:xfrm>
            <a:off x="0" y="0"/>
            <a:ext cx="6858000" cy="9144000"/>
          </a:xfrm>
          <a:prstGeom prst="frame">
            <a:avLst>
              <a:gd fmla="val 1047" name="adj1"/>
            </a:avLst>
          </a:prstGeom>
          <a:solidFill>
            <a:schemeClr val="dk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1560069" y="573366"/>
            <a:ext cx="37610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Study Site A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 b="3839" l="5217" r="4927" t="6975"/>
          <a:stretch/>
        </p:blipFill>
        <p:spPr>
          <a:xfrm>
            <a:off x="251792" y="858318"/>
            <a:ext cx="6387547" cy="8200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/>
        </p:nvSpPr>
        <p:spPr>
          <a:xfrm>
            <a:off x="11575" y="51911"/>
            <a:ext cx="6858000" cy="553998"/>
          </a:xfrm>
          <a:prstGeom prst="rect">
            <a:avLst/>
          </a:prstGeom>
          <a:solidFill>
            <a:srgbClr val="D5FFF7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 1: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 tide pool biodiversity</a:t>
            </a:r>
            <a:endParaRPr/>
          </a:p>
        </p:txBody>
      </p:sp>
      <p:sp>
        <p:nvSpPr>
          <p:cNvPr id="148" name="Google Shape;148;p6"/>
          <p:cNvSpPr/>
          <p:nvPr/>
        </p:nvSpPr>
        <p:spPr>
          <a:xfrm>
            <a:off x="0" y="0"/>
            <a:ext cx="6858000" cy="9144000"/>
          </a:xfrm>
          <a:prstGeom prst="frame">
            <a:avLst>
              <a:gd fmla="val 1047" name="adj1"/>
            </a:avLst>
          </a:prstGeom>
          <a:solidFill>
            <a:schemeClr val="dk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560069" y="573366"/>
            <a:ext cx="37610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Worksheet for Study Site A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130647" y="887955"/>
            <a:ext cx="6596705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the name of all the organisms that you see in Study Site A in the first column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Fill in the number of each organism that you see in each Grid </a:t>
            </a:r>
            <a:endParaRPr/>
          </a:p>
          <a:p>
            <a:pPr indent="-26035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1" name="Google Shape;151;p6"/>
          <p:cNvGraphicFramePr/>
          <p:nvPr/>
        </p:nvGraphicFramePr>
        <p:xfrm>
          <a:off x="192855" y="13925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{E792C53C-6259-4F43-9DFC-BAE8B2C91A04}</a:tableStyleId>
              </a:tblPr>
              <a:tblGrid>
                <a:gridCol w="1280225"/>
                <a:gridCol w="641225"/>
                <a:gridCol w="623225"/>
                <a:gridCol w="635200"/>
                <a:gridCol w="671150"/>
                <a:gridCol w="671175"/>
                <a:gridCol w="731100"/>
                <a:gridCol w="621075"/>
                <a:gridCol w="621075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Species name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Grid 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Grid 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Grid 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Grid 4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Grid 5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Grid 6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Grid 7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Grid 8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latin typeface="Arial"/>
                          <a:ea typeface="Arial"/>
                          <a:cs typeface="Arial"/>
                          <a:sym typeface="Arial"/>
                        </a:rPr>
                        <a:t>Acorn barnacle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N1= Total # of organisms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N2= Total # of organism types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Diversity index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=N2/N1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Biodiversity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(Lo, Med, Hi)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52" name="Google Shape;152;p6"/>
          <p:cNvSpPr txBox="1"/>
          <p:nvPr/>
        </p:nvSpPr>
        <p:spPr>
          <a:xfrm>
            <a:off x="142222" y="8592526"/>
            <a:ext cx="6596705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Per Study Site A (combination of all 8 grids):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N1 = ……………	  N2 = …………….  Diversity index = …………….. 	Biodiversity: …………………………………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 txBox="1"/>
          <p:nvPr/>
        </p:nvSpPr>
        <p:spPr>
          <a:xfrm>
            <a:off x="11575" y="51911"/>
            <a:ext cx="6858000" cy="553998"/>
          </a:xfrm>
          <a:prstGeom prst="rect">
            <a:avLst/>
          </a:prstGeom>
          <a:solidFill>
            <a:srgbClr val="D5FFF7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 1: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 tide pool biodiversity</a:t>
            </a: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0" y="0"/>
            <a:ext cx="6858000" cy="9144000"/>
          </a:xfrm>
          <a:prstGeom prst="frame">
            <a:avLst>
              <a:gd fmla="val 1047" name="adj1"/>
            </a:avLst>
          </a:prstGeom>
          <a:solidFill>
            <a:schemeClr val="dk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 txBox="1"/>
          <p:nvPr/>
        </p:nvSpPr>
        <p:spPr>
          <a:xfrm>
            <a:off x="1560069" y="739713"/>
            <a:ext cx="37610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Study Site B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325" y="1273628"/>
            <a:ext cx="6555854" cy="6835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"/>
          <p:cNvSpPr txBox="1"/>
          <p:nvPr/>
        </p:nvSpPr>
        <p:spPr>
          <a:xfrm>
            <a:off x="11575" y="51911"/>
            <a:ext cx="6858000" cy="553998"/>
          </a:xfrm>
          <a:prstGeom prst="rect">
            <a:avLst/>
          </a:prstGeom>
          <a:solidFill>
            <a:srgbClr val="D5FFF7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 1: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 tide pool biodiversity</a:t>
            </a:r>
            <a:endParaRPr/>
          </a:p>
        </p:txBody>
      </p:sp>
      <p:sp>
        <p:nvSpPr>
          <p:cNvPr id="166" name="Google Shape;166;p8"/>
          <p:cNvSpPr/>
          <p:nvPr/>
        </p:nvSpPr>
        <p:spPr>
          <a:xfrm>
            <a:off x="0" y="0"/>
            <a:ext cx="6858000" cy="9144000"/>
          </a:xfrm>
          <a:prstGeom prst="frame">
            <a:avLst>
              <a:gd fmla="val 1047" name="adj1"/>
            </a:avLst>
          </a:prstGeom>
          <a:solidFill>
            <a:schemeClr val="dk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 txBox="1"/>
          <p:nvPr/>
        </p:nvSpPr>
        <p:spPr>
          <a:xfrm>
            <a:off x="1560069" y="573366"/>
            <a:ext cx="37610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Worksheet for Study Site B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/>
          <p:cNvSpPr txBox="1"/>
          <p:nvPr/>
        </p:nvSpPr>
        <p:spPr>
          <a:xfrm>
            <a:off x="130647" y="887955"/>
            <a:ext cx="6596705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the name of all the organisms that you see in Study Site B in the first column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Fill in the number of each organism that you see in each Grid </a:t>
            </a:r>
            <a:endParaRPr/>
          </a:p>
          <a:p>
            <a:pPr indent="-26035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9" name="Google Shape;169;p8"/>
          <p:cNvGraphicFramePr/>
          <p:nvPr/>
        </p:nvGraphicFramePr>
        <p:xfrm>
          <a:off x="192854" y="13925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{E792C53C-6259-4F43-9DFC-BAE8B2C91A04}</a:tableStyleId>
              </a:tblPr>
              <a:tblGrid>
                <a:gridCol w="1592450"/>
                <a:gridCol w="797600"/>
                <a:gridCol w="775225"/>
                <a:gridCol w="790125"/>
                <a:gridCol w="834850"/>
                <a:gridCol w="834850"/>
                <a:gridCol w="909400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50">
                          <a:latin typeface="Arial"/>
                          <a:ea typeface="Arial"/>
                          <a:cs typeface="Arial"/>
                          <a:sym typeface="Arial"/>
                        </a:rPr>
                        <a:t>Species name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Grid 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Grid 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Grid 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Grid 4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Grid 5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Grid 6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 anchor="ctr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N1= Total # of organisms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N2= Total # of organism types 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Diversity index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=N2/N1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Biodiversity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(Lo, Med, Hi)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70" name="Google Shape;170;p8"/>
          <p:cNvSpPr txBox="1"/>
          <p:nvPr/>
        </p:nvSpPr>
        <p:spPr>
          <a:xfrm>
            <a:off x="142222" y="8592526"/>
            <a:ext cx="6596705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Per Study Site B (combination of all 6 grids):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N1 = ……………	  N2 = …………….  Diversity index = …………….. 	Biodiversity: …………………………………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9"/>
          <p:cNvCxnSpPr/>
          <p:nvPr/>
        </p:nvCxnSpPr>
        <p:spPr>
          <a:xfrm>
            <a:off x="46813" y="6529703"/>
            <a:ext cx="6788196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76" name="Google Shape;176;p9"/>
          <p:cNvCxnSpPr/>
          <p:nvPr/>
        </p:nvCxnSpPr>
        <p:spPr>
          <a:xfrm>
            <a:off x="69804" y="3771875"/>
            <a:ext cx="6788196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77" name="Google Shape;177;p9"/>
          <p:cNvCxnSpPr/>
          <p:nvPr/>
        </p:nvCxnSpPr>
        <p:spPr>
          <a:xfrm>
            <a:off x="11575" y="2396912"/>
            <a:ext cx="674736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78" name="Google Shape;178;p9"/>
          <p:cNvSpPr txBox="1"/>
          <p:nvPr/>
        </p:nvSpPr>
        <p:spPr>
          <a:xfrm>
            <a:off x="214640" y="704141"/>
            <a:ext cx="3761012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Food for thought:   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beach-goers, what you wish to do to protect the tidal habitat?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fisherman, what can you do to protect the tide pool organisms?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city leader, what can you do to protect the beach and tide pool? </a:t>
            </a:r>
            <a:endParaRPr/>
          </a:p>
        </p:txBody>
      </p:sp>
      <p:sp>
        <p:nvSpPr>
          <p:cNvPr id="179" name="Google Shape;179;p9"/>
          <p:cNvSpPr txBox="1"/>
          <p:nvPr/>
        </p:nvSpPr>
        <p:spPr>
          <a:xfrm>
            <a:off x="122872" y="3783168"/>
            <a:ext cx="3327483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2: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Among your group, let’s discuss in 25 minutes the following questions for the tide pool in Southern California coast.</a:t>
            </a:r>
            <a:endParaRPr/>
          </a:p>
        </p:txBody>
      </p:sp>
      <p:sp>
        <p:nvSpPr>
          <p:cNvPr id="180" name="Google Shape;180;p9"/>
          <p:cNvSpPr/>
          <p:nvPr/>
        </p:nvSpPr>
        <p:spPr>
          <a:xfrm>
            <a:off x="0" y="0"/>
            <a:ext cx="6858000" cy="9144000"/>
          </a:xfrm>
          <a:prstGeom prst="frame">
            <a:avLst>
              <a:gd fmla="val 1047" name="adj1"/>
            </a:avLst>
          </a:prstGeom>
          <a:solidFill>
            <a:schemeClr val="dk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9"/>
          <p:cNvSpPr txBox="1"/>
          <p:nvPr/>
        </p:nvSpPr>
        <p:spPr>
          <a:xfrm>
            <a:off x="3829878" y="704141"/>
            <a:ext cx="27513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you will need:   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pencil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worksheet (next page)</a:t>
            </a:r>
            <a:endParaRPr/>
          </a:p>
        </p:txBody>
      </p:sp>
      <p:sp>
        <p:nvSpPr>
          <p:cNvPr id="182" name="Google Shape;182;p9"/>
          <p:cNvSpPr txBox="1"/>
          <p:nvPr/>
        </p:nvSpPr>
        <p:spPr>
          <a:xfrm>
            <a:off x="122872" y="2413649"/>
            <a:ext cx="3263046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1: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divide into 3 groups to represent different groups of people to discuss our environmental action! </a:t>
            </a:r>
            <a:endParaRPr/>
          </a:p>
        </p:txBody>
      </p:sp>
      <p:sp>
        <p:nvSpPr>
          <p:cNvPr id="183" name="Google Shape;183;p9"/>
          <p:cNvSpPr txBox="1"/>
          <p:nvPr/>
        </p:nvSpPr>
        <p:spPr>
          <a:xfrm>
            <a:off x="3437405" y="6759594"/>
            <a:ext cx="3264878" cy="2185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share the action sheet from your group to the class!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The teacher’s responsibility here is to facilitate the discussion among groups and provide summary with some possible action items gathered from the group</a:t>
            </a:r>
            <a:endParaRPr/>
          </a:p>
        </p:txBody>
      </p:sp>
      <p:sp>
        <p:nvSpPr>
          <p:cNvPr id="184" name="Google Shape;184;p9"/>
          <p:cNvSpPr txBox="1"/>
          <p:nvPr/>
        </p:nvSpPr>
        <p:spPr>
          <a:xfrm>
            <a:off x="46813" y="67238"/>
            <a:ext cx="6771110" cy="553998"/>
          </a:xfrm>
          <a:prstGeom prst="rect">
            <a:avLst/>
          </a:prstGeom>
          <a:solidFill>
            <a:srgbClr val="D5DBE5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 2: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Human impacts on the tide pool diversity</a:t>
            </a:r>
            <a:endParaRPr/>
          </a:p>
        </p:txBody>
      </p:sp>
      <p:sp>
        <p:nvSpPr>
          <p:cNvPr id="185" name="Google Shape;185;p9"/>
          <p:cNvSpPr txBox="1"/>
          <p:nvPr/>
        </p:nvSpPr>
        <p:spPr>
          <a:xfrm>
            <a:off x="3716380" y="2658825"/>
            <a:ext cx="252468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Group 1: Beach-goers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2: Fishermen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3: City leaders</a:t>
            </a:r>
            <a:endParaRPr/>
          </a:p>
        </p:txBody>
      </p:sp>
      <p:sp>
        <p:nvSpPr>
          <p:cNvPr id="186" name="Google Shape;186;p9"/>
          <p:cNvSpPr txBox="1"/>
          <p:nvPr/>
        </p:nvSpPr>
        <p:spPr>
          <a:xfrm>
            <a:off x="3450355" y="3837600"/>
            <a:ext cx="3168783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issue?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goal of your group?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skills will we need?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could influence the decision?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the actions? 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will we find out what people think and feel about the issue?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can we make people more aware of the issue?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information do we need and where we will find it? </a:t>
            </a:r>
            <a:endParaRPr/>
          </a:p>
        </p:txBody>
      </p:sp>
      <p:pic>
        <p:nvPicPr>
          <p:cNvPr id="187" name="Google Shape;18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89" y="5184818"/>
            <a:ext cx="3318016" cy="3627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2021-09-22T00:49:24Z</dcterms:created>
  <dc:creator>Suzana G Leles</dc:creator>
</cp:coreProperties>
</file>